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61" r:id="rId5"/>
    <p:sldId id="263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ulton, Nathan" initials="MN" lastIdx="18" clrIdx="0">
    <p:extLst>
      <p:ext uri="{19B8F6BF-5375-455C-9EA6-DF929625EA0E}">
        <p15:presenceInfo xmlns:p15="http://schemas.microsoft.com/office/powerpoint/2012/main" userId="S::Nathan.Moulton@maine.gov::730390a8-960b-4e48-82bc-63eceb2ff50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77136" autoAdjust="0"/>
  </p:normalViewPr>
  <p:slideViewPr>
    <p:cSldViewPr snapToGrid="0">
      <p:cViewPr varScale="1">
        <p:scale>
          <a:sx n="51" d="100"/>
          <a:sy n="51" d="100"/>
        </p:scale>
        <p:origin x="12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92B6C1-06E4-4ECD-937E-E4CAA2BE281E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BFEC0-8EBF-402A-9819-0926E09F0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663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FBFEC0-8EBF-402A-9819-0926E09F066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509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053EA-2C32-4B0E-A2E0-8756DD12EA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42BC1D-D2BC-438E-85B5-59402CA39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ECBFA3-1A89-42E0-A563-7169BACA9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66122-4765-41DD-9A6A-E0491E2CD3F4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00BAC6-0C30-4631-A38A-89FF0E900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DE4E9F-9FE2-46E5-839A-7B84AA73A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AEF20-AA5F-448A-A59E-B2D8C8D33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8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CECE0-7454-40DE-9283-96F53D01D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7AD993-4A73-48CA-8977-6EB9C9F99B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880E9-7B63-44B8-B35B-9400574F8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66122-4765-41DD-9A6A-E0491E2CD3F4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7135ED-CF80-43E0-BF1B-D46C832CC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88C7C-BE0F-443E-B9A0-A737B33C4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AEF20-AA5F-448A-A59E-B2D8C8D33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404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8BF996-9263-4417-814F-DE7A27E32F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23C99F-4141-4701-BA39-1B1D5C6568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55AC2-4651-4748-AB05-2F0BABF0A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66122-4765-41DD-9A6A-E0491E2CD3F4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7E061-87FB-4BAC-A3C2-85BF1CBAB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74245C-0247-4628-9269-B8A1A1B0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AEF20-AA5F-448A-A59E-B2D8C8D33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900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6B485-2EB8-45F8-ADB9-A5FF172F8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2D2D8-CC9F-4CED-9AB2-8183EAF56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B30AE4-C3C4-4C99-8B3F-8D35C2E67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66122-4765-41DD-9A6A-E0491E2CD3F4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29927-13C1-4E7A-AAC3-2A96D644E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AF227-E08F-4A22-AE84-DAC93215F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AEF20-AA5F-448A-A59E-B2D8C8D33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19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E39DA-88F7-4975-ADFB-F75FD3012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42DA3-1147-40C7-A832-6B0658D4C5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7961A-8C97-452D-892E-1A89F15EA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66122-4765-41DD-9A6A-E0491E2CD3F4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98837-AEE5-43A1-8D45-8723F250C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C9E36-4EAD-4DAE-B5C3-FF56FBB5D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AEF20-AA5F-448A-A59E-B2D8C8D33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311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F74AD-DDE5-4B34-985C-A4546B51E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E5839-50E7-41AE-97E7-30069007CD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890EA6-81E9-4352-89A0-B9EC7AF29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69C8E9-676C-4253-A8B5-3364E9E9D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66122-4765-41DD-9A6A-E0491E2CD3F4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29D17C-D3AE-4B29-A0DD-31A6CB82E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1B6AC0-EF13-4E49-9B39-F975438EF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AEF20-AA5F-448A-A59E-B2D8C8D33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82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EC571-AF3E-40B8-86AD-344D40042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22832-EEA1-4604-A132-AB371D248C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91CF0F-50D4-4148-98F9-307DABFBCF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DEDE59-C2B3-4D88-B61C-F5C5E4C971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B283DE-02AD-422E-9DA5-A14148FE93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6E867A-569C-4413-8C1F-79D42A4FF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66122-4765-41DD-9A6A-E0491E2CD3F4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64A070-C30D-4188-9343-056DFAF43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92E39D-E89E-491C-BA2C-1A8BA2B04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AEF20-AA5F-448A-A59E-B2D8C8D33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568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43E96-D045-4460-945D-2DBF75EC6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31CA11-50EA-4195-98A3-106843D7E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66122-4765-41DD-9A6A-E0491E2CD3F4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52BC32-3943-41B2-921E-1936DA784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48BCE7-E510-4330-AFB9-BC1810AE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AEF20-AA5F-448A-A59E-B2D8C8D33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891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3B3127-33AB-42DE-8CDE-25EEB0859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66122-4765-41DD-9A6A-E0491E2CD3F4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2BB81F-5871-422D-9420-DF5F75434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BD3CAB-5732-414D-8C3F-A9B52864B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AEF20-AA5F-448A-A59E-B2D8C8D33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92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40907-7874-4B90-A23A-DE94A3EE5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99DFD-55C3-40BE-AAE0-2BCE065C2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18FC96-22D5-4CA8-BB5B-AB6DD9A0C7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016E37-0837-4C12-A67A-FDE6C2CCA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66122-4765-41DD-9A6A-E0491E2CD3F4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E8EB6B-83CF-4482-AB32-653FC4EF7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07DB82-9CEA-4CAC-B1FC-9157DF9A2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AEF20-AA5F-448A-A59E-B2D8C8D33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350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FC8E8-0C64-49CA-A1A8-9729E7FBC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27A201-B762-4025-B732-B2A730758B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9D1872-B2A7-437C-BA4E-0C9EAB278E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EF8E1-8DF3-4B90-B63D-6CDD43D19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66122-4765-41DD-9A6A-E0491E2CD3F4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A237ED-0EF0-4C7C-86AB-5F4F5F48D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04FDE6-8427-4F8A-9B77-6A8E076CC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AEF20-AA5F-448A-A59E-B2D8C8D33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87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D30AC8-14AC-4150-8D5E-2E2470D25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F023F4-927F-4E7D-8AB7-C10DACB63D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031FE-2E73-42A2-B0BA-34B5A190FC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66122-4765-41DD-9A6A-E0491E2CD3F4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2EA685-8DF1-4680-91BF-3DB62561C5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7B074-6FEC-46D8-9F55-B43379BE40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AEF20-AA5F-448A-A59E-B2D8C8D33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247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86EAD33-C5DD-4FAE-B20B-2707A6A92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F7C8AC-27FC-4265-A113-E7CDA1AAD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6EE95D-7E37-4812-BA2B-4F6F33C9EB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3221" y="365243"/>
            <a:ext cx="11557863" cy="806332"/>
          </a:xfrm>
        </p:spPr>
        <p:txBody>
          <a:bodyPr anchor="b">
            <a:normAutofit/>
          </a:bodyPr>
          <a:lstStyle/>
          <a:p>
            <a:pPr algn="l"/>
            <a:r>
              <a:rPr lang="en-US" sz="5200" dirty="0">
                <a:solidFill>
                  <a:schemeClr val="tx2"/>
                </a:solidFill>
              </a:rPr>
              <a:t>MaineDOT Workforce Transportation Pilot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574C829-AF08-4CA3-A132-7BA044897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52475" y="-40193"/>
            <a:ext cx="3860800" cy="2357750"/>
            <a:chOff x="6867015" y="-1"/>
            <a:chExt cx="5324985" cy="3251912"/>
          </a:xfrm>
          <a:solidFill>
            <a:schemeClr val="accent5">
              <a:alpha val="5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86657EC0-FDE0-46ED-B690-5D6F39E7CF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469DA12-6B55-4610-981D-8D39001A33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17A0838-B219-4FA5-9F2E-41DFEF1681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40A62EB-A3D1-42CD-900F-B95A32AD4C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17">
            <a:extLst>
              <a:ext uri="{FF2B5EF4-FFF2-40B4-BE49-F238E27FC236}">
                <a16:creationId xmlns:a16="http://schemas.microsoft.com/office/drawing/2014/main" id="{1D3FC9CC-6461-481B-BB4C-19D576432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76747" y="4683666"/>
            <a:ext cx="2514948" cy="2174333"/>
            <a:chOff x="-305" y="-4155"/>
            <a:chExt cx="2514948" cy="2174333"/>
          </a:xfrm>
        </p:grpSpPr>
        <p:sp>
          <p:nvSpPr>
            <p:cNvPr id="6" name="Freeform: Shape 18">
              <a:extLst>
                <a:ext uri="{FF2B5EF4-FFF2-40B4-BE49-F238E27FC236}">
                  <a16:creationId xmlns:a16="http://schemas.microsoft.com/office/drawing/2014/main" id="{3DC5B0F2-69AA-43F6-913D-55EE92A3A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: Shape 19">
              <a:extLst>
                <a:ext uri="{FF2B5EF4-FFF2-40B4-BE49-F238E27FC236}">
                  <a16:creationId xmlns:a16="http://schemas.microsoft.com/office/drawing/2014/main" id="{C7B71A70-289A-4951-A90D-BB2EBEAE57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20">
              <a:extLst>
                <a:ext uri="{FF2B5EF4-FFF2-40B4-BE49-F238E27FC236}">
                  <a16:creationId xmlns:a16="http://schemas.microsoft.com/office/drawing/2014/main" id="{06B120A3-330F-4099-9B8D-9196387AF1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1" name="Freeform: Shape 21">
              <a:extLst>
                <a:ext uri="{FF2B5EF4-FFF2-40B4-BE49-F238E27FC236}">
                  <a16:creationId xmlns:a16="http://schemas.microsoft.com/office/drawing/2014/main" id="{780CC992-5DC7-4E9B-9A16-9FC4C1BE25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6" name="Subtitle 55">
            <a:extLst>
              <a:ext uri="{FF2B5EF4-FFF2-40B4-BE49-F238E27FC236}">
                <a16:creationId xmlns:a16="http://schemas.microsoft.com/office/drawing/2014/main" id="{8FB96189-1186-40C1-B0D9-55A41F17CB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787" y="1369051"/>
            <a:ext cx="11799518" cy="3888749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$5M in American Rescue Plan funds through the Maine Jobs and Recovery Plan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For local, regional, state workforce transportation projects, especially in rural areas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Competitive grant program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Funds may be used for capital and operating costs, including program start-up costs</a:t>
            </a:r>
          </a:p>
        </p:txBody>
      </p:sp>
    </p:spTree>
    <p:extLst>
      <p:ext uri="{BB962C8B-B14F-4D97-AF65-F5344CB8AC3E}">
        <p14:creationId xmlns:p14="http://schemas.microsoft.com/office/powerpoint/2010/main" val="3566612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86EAD33-C5DD-4FAE-B20B-2707A6A92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F7C8AC-27FC-4265-A113-E7CDA1AAD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6EE95D-7E37-4812-BA2B-4F6F33C9EB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7743" y="735516"/>
            <a:ext cx="11557863" cy="806332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US" sz="5200" dirty="0">
                <a:solidFill>
                  <a:schemeClr val="tx2"/>
                </a:solidFill>
              </a:rPr>
              <a:t>MaineDOT Workforce Transportation Pilot:  Project Selection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574C829-AF08-4CA3-A132-7BA044897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52475" y="-40193"/>
            <a:ext cx="3860800" cy="2357750"/>
            <a:chOff x="6867015" y="-1"/>
            <a:chExt cx="5324985" cy="3251912"/>
          </a:xfrm>
          <a:solidFill>
            <a:schemeClr val="accent5">
              <a:alpha val="5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86657EC0-FDE0-46ED-B690-5D6F39E7CF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469DA12-6B55-4610-981D-8D39001A33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17A0838-B219-4FA5-9F2E-41DFEF1681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40A62EB-A3D1-42CD-900F-B95A32AD4C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17">
            <a:extLst>
              <a:ext uri="{FF2B5EF4-FFF2-40B4-BE49-F238E27FC236}">
                <a16:creationId xmlns:a16="http://schemas.microsoft.com/office/drawing/2014/main" id="{1D3FC9CC-6461-481B-BB4C-19D576432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76747" y="4683666"/>
            <a:ext cx="2514948" cy="2174333"/>
            <a:chOff x="-305" y="-4155"/>
            <a:chExt cx="2514948" cy="2174333"/>
          </a:xfrm>
        </p:grpSpPr>
        <p:sp>
          <p:nvSpPr>
            <p:cNvPr id="6" name="Freeform: Shape 18">
              <a:extLst>
                <a:ext uri="{FF2B5EF4-FFF2-40B4-BE49-F238E27FC236}">
                  <a16:creationId xmlns:a16="http://schemas.microsoft.com/office/drawing/2014/main" id="{3DC5B0F2-69AA-43F6-913D-55EE92A3A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: Shape 19">
              <a:extLst>
                <a:ext uri="{FF2B5EF4-FFF2-40B4-BE49-F238E27FC236}">
                  <a16:creationId xmlns:a16="http://schemas.microsoft.com/office/drawing/2014/main" id="{C7B71A70-289A-4951-A90D-BB2EBEAE57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20">
              <a:extLst>
                <a:ext uri="{FF2B5EF4-FFF2-40B4-BE49-F238E27FC236}">
                  <a16:creationId xmlns:a16="http://schemas.microsoft.com/office/drawing/2014/main" id="{06B120A3-330F-4099-9B8D-9196387AF1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1" name="Freeform: Shape 21">
              <a:extLst>
                <a:ext uri="{FF2B5EF4-FFF2-40B4-BE49-F238E27FC236}">
                  <a16:creationId xmlns:a16="http://schemas.microsoft.com/office/drawing/2014/main" id="{780CC992-5DC7-4E9B-9A16-9FC4C1BE25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6" name="Subtitle 55">
            <a:extLst>
              <a:ext uri="{FF2B5EF4-FFF2-40B4-BE49-F238E27FC236}">
                <a16:creationId xmlns:a16="http://schemas.microsoft.com/office/drawing/2014/main" id="{8FB96189-1186-40C1-B0D9-55A41F17CB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088" y="1932631"/>
            <a:ext cx="11799518" cy="3888749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$750K award cap, depending on need, volume of applications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No minimum or maximum number of awards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Projects will be selected based on merit, availability of funding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6142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86EAD33-C5DD-4FAE-B20B-2707A6A92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F7C8AC-27FC-4265-A113-E7CDA1AAD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6EE95D-7E37-4812-BA2B-4F6F33C9EB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3222" y="735516"/>
            <a:ext cx="11557863" cy="806332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US" sz="5200" dirty="0">
                <a:solidFill>
                  <a:schemeClr val="tx2"/>
                </a:solidFill>
              </a:rPr>
              <a:t>MaineDOT Workforce Transportation Pilot:  Timing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574C829-AF08-4CA3-A132-7BA044897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52475" y="-40193"/>
            <a:ext cx="3860800" cy="2357750"/>
            <a:chOff x="6867015" y="-1"/>
            <a:chExt cx="5324985" cy="3251912"/>
          </a:xfrm>
          <a:solidFill>
            <a:schemeClr val="accent5">
              <a:alpha val="5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86657EC0-FDE0-46ED-B690-5D6F39E7CF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469DA12-6B55-4610-981D-8D39001A33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17A0838-B219-4FA5-9F2E-41DFEF1681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40A62EB-A3D1-42CD-900F-B95A32AD4C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17">
            <a:extLst>
              <a:ext uri="{FF2B5EF4-FFF2-40B4-BE49-F238E27FC236}">
                <a16:creationId xmlns:a16="http://schemas.microsoft.com/office/drawing/2014/main" id="{1D3FC9CC-6461-481B-BB4C-19D576432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76747" y="4683666"/>
            <a:ext cx="2514948" cy="2174333"/>
            <a:chOff x="-305" y="-4155"/>
            <a:chExt cx="2514948" cy="2174333"/>
          </a:xfrm>
        </p:grpSpPr>
        <p:sp>
          <p:nvSpPr>
            <p:cNvPr id="6" name="Freeform: Shape 18">
              <a:extLst>
                <a:ext uri="{FF2B5EF4-FFF2-40B4-BE49-F238E27FC236}">
                  <a16:creationId xmlns:a16="http://schemas.microsoft.com/office/drawing/2014/main" id="{3DC5B0F2-69AA-43F6-913D-55EE92A3A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: Shape 19">
              <a:extLst>
                <a:ext uri="{FF2B5EF4-FFF2-40B4-BE49-F238E27FC236}">
                  <a16:creationId xmlns:a16="http://schemas.microsoft.com/office/drawing/2014/main" id="{C7B71A70-289A-4951-A90D-BB2EBEAE57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20">
              <a:extLst>
                <a:ext uri="{FF2B5EF4-FFF2-40B4-BE49-F238E27FC236}">
                  <a16:creationId xmlns:a16="http://schemas.microsoft.com/office/drawing/2014/main" id="{06B120A3-330F-4099-9B8D-9196387AF1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1" name="Freeform: Shape 21">
              <a:extLst>
                <a:ext uri="{FF2B5EF4-FFF2-40B4-BE49-F238E27FC236}">
                  <a16:creationId xmlns:a16="http://schemas.microsoft.com/office/drawing/2014/main" id="{780CC992-5DC7-4E9B-9A16-9FC4C1BE25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6" name="Subtitle 55">
            <a:extLst>
              <a:ext uri="{FF2B5EF4-FFF2-40B4-BE49-F238E27FC236}">
                <a16:creationId xmlns:a16="http://schemas.microsoft.com/office/drawing/2014/main" id="{8FB96189-1186-40C1-B0D9-55A41F17CB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088" y="1744302"/>
            <a:ext cx="11799518" cy="3888749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No application deadline, but applicants encouraged to submit projects as soon as possible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Applications accepted, evaluated, decided upon on rolling basis until all funds have been disbursed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Awarded projects should begin within four months of contract execution; requirement can be waived based on circumstances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26037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86EAD33-C5DD-4FAE-B20B-2707A6A92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F7C8AC-27FC-4265-A113-E7CDA1AAD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6EE95D-7E37-4812-BA2B-4F6F33C9EB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3222" y="735516"/>
            <a:ext cx="11557863" cy="806332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US" sz="5200" dirty="0">
                <a:solidFill>
                  <a:schemeClr val="tx2"/>
                </a:solidFill>
              </a:rPr>
              <a:t>MaineDOT Workforce Transportation Pilot:  Focus Areas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574C829-AF08-4CA3-A132-7BA044897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52475" y="-40193"/>
            <a:ext cx="3860800" cy="2357750"/>
            <a:chOff x="6867015" y="-1"/>
            <a:chExt cx="5324985" cy="3251912"/>
          </a:xfrm>
          <a:solidFill>
            <a:schemeClr val="accent5">
              <a:alpha val="5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86657EC0-FDE0-46ED-B690-5D6F39E7CF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469DA12-6B55-4610-981D-8D39001A33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17A0838-B219-4FA5-9F2E-41DFEF1681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40A62EB-A3D1-42CD-900F-B95A32AD4C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17">
            <a:extLst>
              <a:ext uri="{FF2B5EF4-FFF2-40B4-BE49-F238E27FC236}">
                <a16:creationId xmlns:a16="http://schemas.microsoft.com/office/drawing/2014/main" id="{1D3FC9CC-6461-481B-BB4C-19D576432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76747" y="4683666"/>
            <a:ext cx="2514948" cy="2174333"/>
            <a:chOff x="-305" y="-4155"/>
            <a:chExt cx="2514948" cy="2174333"/>
          </a:xfrm>
        </p:grpSpPr>
        <p:sp>
          <p:nvSpPr>
            <p:cNvPr id="6" name="Freeform: Shape 18">
              <a:extLst>
                <a:ext uri="{FF2B5EF4-FFF2-40B4-BE49-F238E27FC236}">
                  <a16:creationId xmlns:a16="http://schemas.microsoft.com/office/drawing/2014/main" id="{3DC5B0F2-69AA-43F6-913D-55EE92A3A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: Shape 19">
              <a:extLst>
                <a:ext uri="{FF2B5EF4-FFF2-40B4-BE49-F238E27FC236}">
                  <a16:creationId xmlns:a16="http://schemas.microsoft.com/office/drawing/2014/main" id="{C7B71A70-289A-4951-A90D-BB2EBEAE57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20">
              <a:extLst>
                <a:ext uri="{FF2B5EF4-FFF2-40B4-BE49-F238E27FC236}">
                  <a16:creationId xmlns:a16="http://schemas.microsoft.com/office/drawing/2014/main" id="{06B120A3-330F-4099-9B8D-9196387AF1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1" name="Freeform: Shape 21">
              <a:extLst>
                <a:ext uri="{FF2B5EF4-FFF2-40B4-BE49-F238E27FC236}">
                  <a16:creationId xmlns:a16="http://schemas.microsoft.com/office/drawing/2014/main" id="{780CC992-5DC7-4E9B-9A16-9FC4C1BE25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6" name="Subtitle 55">
            <a:extLst>
              <a:ext uri="{FF2B5EF4-FFF2-40B4-BE49-F238E27FC236}">
                <a16:creationId xmlns:a16="http://schemas.microsoft.com/office/drawing/2014/main" id="{8FB96189-1186-40C1-B0D9-55A41F17CB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088" y="1705888"/>
            <a:ext cx="11799518" cy="3888749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Projects may support transportation of workers from rural areas to urban areas/centers of employment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Focus is on workforce transportation in rural areas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Some funds will be targeted specifically to connecting workers in rural areas to employment in rural areas</a:t>
            </a:r>
          </a:p>
          <a:p>
            <a:pPr algn="l"/>
            <a:endParaRPr lang="en-US" sz="32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80023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86EAD33-C5DD-4FAE-B20B-2707A6A92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F7C8AC-27FC-4265-A113-E7CDA1AAD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6EE95D-7E37-4812-BA2B-4F6F33C9EB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3222" y="637217"/>
            <a:ext cx="11557863" cy="806332"/>
          </a:xfrm>
        </p:spPr>
        <p:txBody>
          <a:bodyPr anchor="b">
            <a:noAutofit/>
          </a:bodyPr>
          <a:lstStyle/>
          <a:p>
            <a:pPr algn="l"/>
            <a:r>
              <a:rPr lang="en-US" sz="4400" dirty="0">
                <a:solidFill>
                  <a:schemeClr val="tx2"/>
                </a:solidFill>
              </a:rPr>
              <a:t>MaineDOT Workforce Transportation Pilot:  Affected Industries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574C829-AF08-4CA3-A132-7BA044897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52475" y="-40193"/>
            <a:ext cx="3860800" cy="2357750"/>
            <a:chOff x="6867015" y="-1"/>
            <a:chExt cx="5324985" cy="3251912"/>
          </a:xfrm>
          <a:solidFill>
            <a:schemeClr val="accent5">
              <a:alpha val="5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86657EC0-FDE0-46ED-B690-5D6F39E7CF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469DA12-6B55-4610-981D-8D39001A33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17A0838-B219-4FA5-9F2E-41DFEF1681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40A62EB-A3D1-42CD-900F-B95A32AD4C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17">
            <a:extLst>
              <a:ext uri="{FF2B5EF4-FFF2-40B4-BE49-F238E27FC236}">
                <a16:creationId xmlns:a16="http://schemas.microsoft.com/office/drawing/2014/main" id="{1D3FC9CC-6461-481B-BB4C-19D576432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76747" y="4683666"/>
            <a:ext cx="2514948" cy="2174333"/>
            <a:chOff x="-305" y="-4155"/>
            <a:chExt cx="2514948" cy="2174333"/>
          </a:xfrm>
        </p:grpSpPr>
        <p:sp>
          <p:nvSpPr>
            <p:cNvPr id="6" name="Freeform: Shape 18">
              <a:extLst>
                <a:ext uri="{FF2B5EF4-FFF2-40B4-BE49-F238E27FC236}">
                  <a16:creationId xmlns:a16="http://schemas.microsoft.com/office/drawing/2014/main" id="{3DC5B0F2-69AA-43F6-913D-55EE92A3A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: Shape 19">
              <a:extLst>
                <a:ext uri="{FF2B5EF4-FFF2-40B4-BE49-F238E27FC236}">
                  <a16:creationId xmlns:a16="http://schemas.microsoft.com/office/drawing/2014/main" id="{C7B71A70-289A-4951-A90D-BB2EBEAE57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20">
              <a:extLst>
                <a:ext uri="{FF2B5EF4-FFF2-40B4-BE49-F238E27FC236}">
                  <a16:creationId xmlns:a16="http://schemas.microsoft.com/office/drawing/2014/main" id="{06B120A3-330F-4099-9B8D-9196387AF1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1" name="Freeform: Shape 21">
              <a:extLst>
                <a:ext uri="{FF2B5EF4-FFF2-40B4-BE49-F238E27FC236}">
                  <a16:creationId xmlns:a16="http://schemas.microsoft.com/office/drawing/2014/main" id="{780CC992-5DC7-4E9B-9A16-9FC4C1BE25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6" name="Subtitle 55">
            <a:extLst>
              <a:ext uri="{FF2B5EF4-FFF2-40B4-BE49-F238E27FC236}">
                <a16:creationId xmlns:a16="http://schemas.microsoft.com/office/drawing/2014/main" id="{8FB96189-1186-40C1-B0D9-55A41F17CB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088" y="1443549"/>
            <a:ext cx="11799518" cy="5049208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Federal guidance:  ARPA funds may be used to respond to COVID-19’s negative economic impacts on tourism, travel, hospitality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Other identified industries suffering comparable economic impacts: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Healthcare &amp; Social Assistance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Construction, Trade, Logistics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Manufacturing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Education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Agriculture, Fishing, &amp; Forestry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Information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/>
              <a:t>Clean Energy</a:t>
            </a:r>
            <a:endParaRPr lang="en-US" sz="32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Applicants must demonstrate they are addressing challenges in one of these industries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2800" dirty="0"/>
          </a:p>
          <a:p>
            <a:pPr algn="l"/>
            <a:endParaRPr lang="en-US" sz="32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83703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86EAD33-C5DD-4FAE-B20B-2707A6A92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F7C8AC-27FC-4265-A113-E7CDA1AAD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6EE95D-7E37-4812-BA2B-4F6F33C9EB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2338" y="618010"/>
            <a:ext cx="11557863" cy="806332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US" sz="5200" dirty="0">
                <a:solidFill>
                  <a:schemeClr val="tx2"/>
                </a:solidFill>
              </a:rPr>
              <a:t>MaineDOT Workforce Transportation Pilot:  Eligibility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574C829-AF08-4CA3-A132-7BA044897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52475" y="-40193"/>
            <a:ext cx="3860800" cy="2357750"/>
            <a:chOff x="6867015" y="-1"/>
            <a:chExt cx="5324985" cy="3251912"/>
          </a:xfrm>
          <a:solidFill>
            <a:schemeClr val="accent5">
              <a:alpha val="5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86657EC0-FDE0-46ED-B690-5D6F39E7CF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469DA12-6B55-4610-981D-8D39001A33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17A0838-B219-4FA5-9F2E-41DFEF1681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40A62EB-A3D1-42CD-900F-B95A32AD4C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17">
            <a:extLst>
              <a:ext uri="{FF2B5EF4-FFF2-40B4-BE49-F238E27FC236}">
                <a16:creationId xmlns:a16="http://schemas.microsoft.com/office/drawing/2014/main" id="{1D3FC9CC-6461-481B-BB4C-19D576432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76747" y="4683666"/>
            <a:ext cx="2514948" cy="2174333"/>
            <a:chOff x="-305" y="-4155"/>
            <a:chExt cx="2514948" cy="2174333"/>
          </a:xfrm>
        </p:grpSpPr>
        <p:sp>
          <p:nvSpPr>
            <p:cNvPr id="6" name="Freeform: Shape 18">
              <a:extLst>
                <a:ext uri="{FF2B5EF4-FFF2-40B4-BE49-F238E27FC236}">
                  <a16:creationId xmlns:a16="http://schemas.microsoft.com/office/drawing/2014/main" id="{3DC5B0F2-69AA-43F6-913D-55EE92A3A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: Shape 19">
              <a:extLst>
                <a:ext uri="{FF2B5EF4-FFF2-40B4-BE49-F238E27FC236}">
                  <a16:creationId xmlns:a16="http://schemas.microsoft.com/office/drawing/2014/main" id="{C7B71A70-289A-4951-A90D-BB2EBEAE57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20">
              <a:extLst>
                <a:ext uri="{FF2B5EF4-FFF2-40B4-BE49-F238E27FC236}">
                  <a16:creationId xmlns:a16="http://schemas.microsoft.com/office/drawing/2014/main" id="{06B120A3-330F-4099-9B8D-9196387AF1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1" name="Freeform: Shape 21">
              <a:extLst>
                <a:ext uri="{FF2B5EF4-FFF2-40B4-BE49-F238E27FC236}">
                  <a16:creationId xmlns:a16="http://schemas.microsoft.com/office/drawing/2014/main" id="{780CC992-5DC7-4E9B-9A16-9FC4C1BE25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6" name="Subtitle 55">
            <a:extLst>
              <a:ext uri="{FF2B5EF4-FFF2-40B4-BE49-F238E27FC236}">
                <a16:creationId xmlns:a16="http://schemas.microsoft.com/office/drawing/2014/main" id="{8FB96189-1186-40C1-B0D9-55A41F17CB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088" y="1536817"/>
            <a:ext cx="11799518" cy="5123706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Eligible applicants include: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Employers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Municipalities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Non-profit organizations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Human service organizations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Public/private transportation providers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Applicants encouraged to engage with partners: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Regional planning organizations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Chambers of commerce/other business groups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County governments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Workforce boards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Community action programs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2800" dirty="0"/>
          </a:p>
          <a:p>
            <a:pPr algn="l"/>
            <a:endParaRPr lang="en-US" sz="32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88028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858D5EF90FFC45862979C350272D82" ma:contentTypeVersion="12" ma:contentTypeDescription="Create a new document." ma:contentTypeScope="" ma:versionID="a83ebcdb4423cd80b1945c37751b402f">
  <xsd:schema xmlns:xsd="http://www.w3.org/2001/XMLSchema" xmlns:xs="http://www.w3.org/2001/XMLSchema" xmlns:p="http://schemas.microsoft.com/office/2006/metadata/properties" xmlns:ns3="17b1876a-2c2d-4541-949d-5be3ac939f1f" xmlns:ns4="9cd4b91f-7ab4-409a-b018-8fc21dea1e3a" targetNamespace="http://schemas.microsoft.com/office/2006/metadata/properties" ma:root="true" ma:fieldsID="dd043f0bcc289d4bf4d2c5fe42e348b9" ns3:_="" ns4:_="">
    <xsd:import namespace="17b1876a-2c2d-4541-949d-5be3ac939f1f"/>
    <xsd:import namespace="9cd4b91f-7ab4-409a-b018-8fc21dea1e3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b1876a-2c2d-4541-949d-5be3ac939f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d4b91f-7ab4-409a-b018-8fc21dea1e3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91CEF0-0C1E-44A2-A5DA-85AF5FA287CD}">
  <ds:schemaRefs>
    <ds:schemaRef ds:uri="http://schemas.microsoft.com/office/2006/metadata/properties"/>
    <ds:schemaRef ds:uri="9cd4b91f-7ab4-409a-b018-8fc21dea1e3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17b1876a-2c2d-4541-949d-5be3ac939f1f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E736D71-FDA8-4B7C-8B17-4FCE0891BC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C71505-A085-4E22-9BAB-9387354852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b1876a-2c2d-4541-949d-5be3ac939f1f"/>
    <ds:schemaRef ds:uri="9cd4b91f-7ab4-409a-b018-8fc21dea1e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3988</TotalTime>
  <Words>303</Words>
  <Application>Microsoft Office PowerPoint</Application>
  <PresentationFormat>Widescreen</PresentationFormat>
  <Paragraphs>45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MaineDOT Workforce Transportation Pilot</vt:lpstr>
      <vt:lpstr>MaineDOT Workforce Transportation Pilot:  Project Selection</vt:lpstr>
      <vt:lpstr>MaineDOT Workforce Transportation Pilot:  Timing</vt:lpstr>
      <vt:lpstr>MaineDOT Workforce Transportation Pilot:  Focus Areas</vt:lpstr>
      <vt:lpstr>MaineDOT Workforce Transportation Pilot:  Affected Industries</vt:lpstr>
      <vt:lpstr>MaineDOT Workforce Transportation Pilot:  Eligibility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 in Maine</dc:title>
  <dc:creator>Brickett, Jennifer</dc:creator>
  <cp:lastModifiedBy>Neale, Ryan K</cp:lastModifiedBy>
  <cp:revision>22</cp:revision>
  <dcterms:created xsi:type="dcterms:W3CDTF">2021-02-02T13:08:56Z</dcterms:created>
  <dcterms:modified xsi:type="dcterms:W3CDTF">2022-04-29T17:56:25Z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0x0101004A858D5EF90FFC45862979C350272D82</vt:lpwstr>
  </property>
</Properties>
</file>